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8" r:id="rId5"/>
    <p:sldId id="265" r:id="rId6"/>
    <p:sldId id="266" r:id="rId7"/>
    <p:sldId id="267" r:id="rId8"/>
    <p:sldId id="272" r:id="rId9"/>
    <p:sldId id="271" r:id="rId10"/>
    <p:sldId id="268" r:id="rId11"/>
    <p:sldId id="269" r:id="rId12"/>
    <p:sldId id="270" r:id="rId13"/>
    <p:sldId id="273" r:id="rId14"/>
    <p:sldId id="274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3177"/>
    <a:srgbClr val="139789"/>
    <a:srgbClr val="0A5796"/>
    <a:srgbClr val="60AB33"/>
    <a:srgbClr val="BB0E2A"/>
    <a:srgbClr val="30978D"/>
    <a:srgbClr val="19C3B1"/>
    <a:srgbClr val="E89E2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14" autoAdjust="0"/>
    <p:restoredTop sz="96395" autoAdjust="0"/>
  </p:normalViewPr>
  <p:slideViewPr>
    <p:cSldViewPr snapToGrid="0" snapToObjects="1">
      <p:cViewPr varScale="1">
        <p:scale>
          <a:sx n="85" d="100"/>
          <a:sy n="85" d="100"/>
        </p:scale>
        <p:origin x="1194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9BFA2-17D7-A244-946B-7E0B6A3AF35B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A064C-1C5D-7744-80F3-4E2F8BA3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63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4B1AB-8C82-3945-A2C0-B3689E6976E7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DCCF2-172B-DF40-8C5F-7AD11F025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36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DCCF2-172B-DF40-8C5F-7AD11F0250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3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31999" y="435814"/>
            <a:ext cx="8280000" cy="64800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31999" y="1487847"/>
            <a:ext cx="8280000" cy="313680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31999" y="4866568"/>
            <a:ext cx="1150843" cy="27871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E517482D-6841-4E40-8F8D-9E2A1014C5E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2574" y="4866568"/>
            <a:ext cx="4242480" cy="2769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75054" y="4866567"/>
            <a:ext cx="1043102" cy="2769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CDE181-12B5-6547-B5D8-A227514D73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Coloured_Line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5" y="1260759"/>
            <a:ext cx="8280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8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482D-6841-4E40-8F8D-9E2A1014C5E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E181-12B5-6547-B5D8-A227514D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2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56587"/>
            <a:ext cx="2057400" cy="3816292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56587"/>
            <a:ext cx="6019800" cy="3816292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482D-6841-4E40-8F8D-9E2A1014C5E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E181-12B5-6547-B5D8-A227514D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58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079" y="1183268"/>
            <a:ext cx="3755482" cy="345687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358079" y="407952"/>
            <a:ext cx="3755482" cy="64998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0"/>
          </p:nvPr>
        </p:nvSpPr>
        <p:spPr>
          <a:xfrm>
            <a:off x="4578350" y="0"/>
            <a:ext cx="4565650" cy="5143500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3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32001" y="540000"/>
            <a:ext cx="8279999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432001" y="1368000"/>
            <a:ext cx="8279999" cy="3306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32000" y="36000"/>
            <a:ext cx="17695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u="none">
                <a:ln>
                  <a:noFill/>
                </a:ln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</a:lstStyle>
          <a:p>
            <a:fld id="{E517482D-6841-4E40-8F8D-9E2A1014C5E9}" type="datetimeFigureOut">
              <a:rPr lang="en-US" smtClean="0"/>
              <a:pPr/>
              <a:t>4/27/2022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2000" y="4881234"/>
            <a:ext cx="5741838" cy="26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u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01463" y="4881234"/>
            <a:ext cx="1094657" cy="26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u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8CDE181-12B5-6547-B5D8-A227514D7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7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8" y="3305176"/>
            <a:ext cx="8280000" cy="1008000"/>
          </a:xfrm>
        </p:spPr>
        <p:txBody>
          <a:bodyPr anchor="t">
            <a:noAutofit/>
          </a:bodyPr>
          <a:lstStyle>
            <a:lvl1pPr algn="l">
              <a:defRPr sz="3200" b="1" cap="none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59462"/>
            <a:ext cx="8280000" cy="554541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482D-6841-4E40-8F8D-9E2A1014C5E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E181-12B5-6547-B5D8-A227514D73F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oloured_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49495"/>
            <a:ext cx="8280000" cy="3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6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368001"/>
            <a:ext cx="4038600" cy="33467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400" y="1368001"/>
            <a:ext cx="4038600" cy="33467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482D-6841-4E40-8F8D-9E2A1014C5E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E181-12B5-6547-B5D8-A227514D73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32000" y="540000"/>
            <a:ext cx="8280000" cy="649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00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00015"/>
            <a:ext cx="3953727" cy="47982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" y="1846146"/>
            <a:ext cx="3953727" cy="28413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6858" y="1300015"/>
            <a:ext cx="3935142" cy="47982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6858" y="1846146"/>
            <a:ext cx="3935142" cy="2841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482D-6841-4E40-8F8D-9E2A1014C5E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E181-12B5-6547-B5D8-A227514D73F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9377" y="1300015"/>
            <a:ext cx="6456" cy="3387531"/>
          </a:xfrm>
          <a:prstGeom prst="line">
            <a:avLst/>
          </a:prstGeom>
          <a:ln>
            <a:solidFill>
              <a:srgbClr val="13978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32000" y="540000"/>
            <a:ext cx="8280000" cy="649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87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482D-6841-4E40-8F8D-9E2A1014C5E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E181-12B5-6547-B5D8-A227514D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12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482D-6841-4E40-8F8D-9E2A1014C5E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E181-12B5-6547-B5D8-A227514D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8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650835"/>
            <a:ext cx="3008313" cy="656336"/>
          </a:xfrm>
        </p:spPr>
        <p:txBody>
          <a:bodyPr anchor="ctr" anchorCtr="0">
            <a:normAutofit/>
          </a:bodyPr>
          <a:lstStyle>
            <a:lvl1pPr algn="l">
              <a:defRPr sz="2000" b="1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250" y="650488"/>
            <a:ext cx="5111750" cy="394413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2000" y="1431073"/>
            <a:ext cx="3008313" cy="3163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482D-6841-4E40-8F8D-9E2A1014C5E9}" type="datetimeFigureOut">
              <a:rPr lang="en-US" smtClean="0"/>
              <a:pPr/>
              <a:t>4/27/2022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E181-12B5-6547-B5D8-A227514D7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6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459580"/>
            <a:ext cx="9144000" cy="43664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3113445"/>
            <a:ext cx="5400000" cy="425054"/>
          </a:xfrm>
          <a:solidFill>
            <a:schemeClr val="bg1"/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2000" y="3600450"/>
            <a:ext cx="5400000" cy="603647"/>
          </a:xfrm>
          <a:solidFill>
            <a:srgbClr val="FFFFFF"/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482D-6841-4E40-8F8D-9E2A1014C5E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E181-12B5-6547-B5D8-A227514D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5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540000"/>
            <a:ext cx="8280000" cy="649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68000"/>
            <a:ext cx="8280000" cy="3306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2000" y="36000"/>
            <a:ext cx="17695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u="none">
                <a:ln>
                  <a:noFill/>
                </a:ln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</a:lstStyle>
          <a:p>
            <a:fld id="{E517482D-6841-4E40-8F8D-9E2A1014C5E9}" type="datetimeFigureOut">
              <a:rPr lang="en-US" smtClean="0"/>
              <a:pPr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2000" y="4881234"/>
            <a:ext cx="5741838" cy="26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u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01463" y="4881234"/>
            <a:ext cx="1094657" cy="26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u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8CDE181-12B5-6547-B5D8-A227514D7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8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39789"/>
        </a:buClr>
        <a:buSzPct val="100000"/>
        <a:buFont typeface="Wingdings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139789"/>
        </a:buClr>
        <a:buSzPct val="100000"/>
        <a:buFont typeface="Lucida Grande"/>
        <a:buChar char="-"/>
        <a:defRPr sz="18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139789"/>
        </a:buClr>
        <a:buSzPct val="100000"/>
        <a:buFont typeface="Wingdings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139789"/>
        </a:buClr>
        <a:buSzPct val="100000"/>
        <a:buFont typeface="Lucida Grande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139789"/>
        </a:buClr>
        <a:buFont typeface="Wingdings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079" y="411475"/>
            <a:ext cx="5571509" cy="649989"/>
          </a:xfrm>
        </p:spPr>
        <p:txBody>
          <a:bodyPr/>
          <a:lstStyle/>
          <a:p>
            <a:r>
              <a:rPr lang="en-NZ" dirty="0"/>
              <a:t>Welcome to Waikato DHB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04" y="1049540"/>
            <a:ext cx="5726661" cy="380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44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Recruitment Process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Once ranking has completed and you have been matched to Waikato – we will make contact</a:t>
            </a:r>
          </a:p>
          <a:p>
            <a:r>
              <a:rPr lang="en-NZ" dirty="0"/>
              <a:t>All offers go out the same time nationally  </a:t>
            </a:r>
          </a:p>
          <a:p>
            <a:r>
              <a:rPr lang="en-NZ" dirty="0"/>
              <a:t>We hire directly of the ACE talent pool for any candidates that withdraw or decline an offer with us.</a:t>
            </a:r>
          </a:p>
        </p:txBody>
      </p:sp>
    </p:spTree>
    <p:extLst>
      <p:ext uri="{BB962C8B-B14F-4D97-AF65-F5344CB8AC3E}">
        <p14:creationId xmlns:p14="http://schemas.microsoft.com/office/powerpoint/2010/main" val="562248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142" y="319382"/>
            <a:ext cx="4299023" cy="648000"/>
          </a:xfrm>
        </p:spPr>
        <p:txBody>
          <a:bodyPr/>
          <a:lstStyle/>
          <a:p>
            <a:r>
              <a:rPr lang="en-NZ" dirty="0"/>
              <a:t>Come !! Join us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339" y="944217"/>
            <a:ext cx="5883617" cy="390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25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Waikato DHB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The mighty Waikato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Waikato DHB Campus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The RMO Unit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Clinical Attachments for PGY1’s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PGY2 year at Waikato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Preference Selections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Recruitment Process</a:t>
            </a:r>
          </a:p>
        </p:txBody>
      </p:sp>
    </p:spTree>
    <p:extLst>
      <p:ext uri="{BB962C8B-B14F-4D97-AF65-F5344CB8AC3E}">
        <p14:creationId xmlns:p14="http://schemas.microsoft.com/office/powerpoint/2010/main" val="3493671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Waikato Fast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548" y="1188000"/>
            <a:ext cx="8279999" cy="3306386"/>
          </a:xfrm>
        </p:spPr>
        <p:txBody>
          <a:bodyPr>
            <a:normAutofit lnSpcReduction="10000"/>
          </a:bodyPr>
          <a:lstStyle/>
          <a:p>
            <a:r>
              <a:rPr lang="en-NZ" dirty="0"/>
              <a:t>Hamilton was crowned as the most beautiful large city 2020</a:t>
            </a:r>
          </a:p>
          <a:p>
            <a:r>
              <a:rPr lang="en-NZ" dirty="0"/>
              <a:t>Hamilton has 3 international sports venues: FMG Stadium, International Cricket ground at Seddon, </a:t>
            </a:r>
            <a:r>
              <a:rPr lang="en-NZ" dirty="0" err="1"/>
              <a:t>Claudlands</a:t>
            </a:r>
            <a:r>
              <a:rPr lang="en-NZ" dirty="0"/>
              <a:t> Events Centre</a:t>
            </a:r>
          </a:p>
          <a:p>
            <a:r>
              <a:rPr lang="en-NZ" dirty="0"/>
              <a:t>Population estimate is 169,500 (June 2019)</a:t>
            </a:r>
          </a:p>
          <a:p>
            <a:r>
              <a:rPr lang="en-NZ" dirty="0"/>
              <a:t>NZ European make up 3 quarters of the population with 19% </a:t>
            </a:r>
            <a:r>
              <a:rPr lang="en-NZ" dirty="0" err="1"/>
              <a:t>Maaori</a:t>
            </a:r>
            <a:endParaRPr lang="en-NZ" dirty="0"/>
          </a:p>
          <a:p>
            <a:r>
              <a:rPr lang="en-NZ" dirty="0"/>
              <a:t>The city is home to 160 ethnicities making up about 20%</a:t>
            </a:r>
          </a:p>
          <a:p>
            <a:r>
              <a:rPr lang="en-NZ" dirty="0"/>
              <a:t>The climate is mild and moderate year round and rainfall keeps the city and surrounding areas very green</a:t>
            </a:r>
          </a:p>
          <a:p>
            <a:r>
              <a:rPr lang="en-NZ" dirty="0"/>
              <a:t>We are home of the Chiefs</a:t>
            </a:r>
          </a:p>
          <a:p>
            <a:r>
              <a:rPr lang="en-NZ" dirty="0"/>
              <a:t>There are many attractions to our Region !</a:t>
            </a:r>
          </a:p>
        </p:txBody>
      </p:sp>
    </p:spTree>
    <p:extLst>
      <p:ext uri="{BB962C8B-B14F-4D97-AF65-F5344CB8AC3E}">
        <p14:creationId xmlns:p14="http://schemas.microsoft.com/office/powerpoint/2010/main" val="153302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Waikato DHB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1" y="1174461"/>
            <a:ext cx="8279999" cy="3306386"/>
          </a:xfrm>
        </p:spPr>
        <p:txBody>
          <a:bodyPr/>
          <a:lstStyle/>
          <a:p>
            <a:r>
              <a:rPr lang="en-NZ" dirty="0"/>
              <a:t>Waikato Hospital is based in Hamilton but under the Waikato DHB there are other smaller hospital sites</a:t>
            </a:r>
          </a:p>
          <a:p>
            <a:r>
              <a:rPr lang="en-NZ" dirty="0"/>
              <a:t>We are around 600 bed hospital not including the 200 in Mental Health.</a:t>
            </a:r>
          </a:p>
          <a:p>
            <a:r>
              <a:rPr lang="en-NZ" dirty="0"/>
              <a:t>With 12 Community Based Attachment (CBA) sites</a:t>
            </a:r>
          </a:p>
          <a:p>
            <a:r>
              <a:rPr lang="en-NZ" dirty="0"/>
              <a:t>As a PGY1 you will work only at the Main Waikato Site</a:t>
            </a:r>
          </a:p>
          <a:p>
            <a:r>
              <a:rPr lang="en-NZ" dirty="0"/>
              <a:t>Waikato DHB offers well-structured and well-planned post-graduate training for PGY1 House Officers</a:t>
            </a:r>
          </a:p>
          <a:p>
            <a:r>
              <a:rPr lang="en-NZ" dirty="0"/>
              <a:t>There are many reasons why you would choose Waikato !</a:t>
            </a:r>
          </a:p>
        </p:txBody>
      </p:sp>
    </p:spTree>
    <p:extLst>
      <p:ext uri="{BB962C8B-B14F-4D97-AF65-F5344CB8AC3E}">
        <p14:creationId xmlns:p14="http://schemas.microsoft.com/office/powerpoint/2010/main" val="2764328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Waikato DHB – PGY1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1" y="1174461"/>
            <a:ext cx="8279999" cy="3306386"/>
          </a:xfrm>
        </p:spPr>
        <p:txBody>
          <a:bodyPr/>
          <a:lstStyle/>
          <a:p>
            <a:r>
              <a:rPr lang="en-NZ" dirty="0"/>
              <a:t>We provide protected Formal Education Course (FEC) teaching time weekly – three hours of protected training time weekly </a:t>
            </a:r>
          </a:p>
          <a:p>
            <a:r>
              <a:rPr lang="en-NZ" dirty="0"/>
              <a:t>Use senior doctors or advanced trainees who are all experts or advanced practitioners in their fields to present teaching topics</a:t>
            </a:r>
          </a:p>
          <a:p>
            <a:r>
              <a:rPr lang="en-NZ" dirty="0"/>
              <a:t>Support career development and have a dedicated education training unit for this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94527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RMO Support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/>
              <a:t>What do we do ?</a:t>
            </a:r>
          </a:p>
          <a:p>
            <a:r>
              <a:rPr lang="en-NZ" dirty="0"/>
              <a:t>RMO Recruitment and Rostering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1600" dirty="0"/>
              <a:t>We have on staff upto 500 RMO’s at anytime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1600" dirty="0"/>
              <a:t>Coordinate PGY1 selection within the ACE process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1600" dirty="0" err="1"/>
              <a:t>Powhiri</a:t>
            </a:r>
            <a:r>
              <a:rPr lang="en-NZ" sz="1600" dirty="0"/>
              <a:t> and Orientation for new RMO’s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1600" dirty="0"/>
              <a:t>Allocation of House Officer clinical attachments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NZ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NZ" sz="1800" b="1" dirty="0"/>
              <a:t>Rostering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1600" dirty="0"/>
              <a:t>Medicine Roster – Registrars &amp; House Officers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1600" dirty="0"/>
              <a:t>Surgical House Officer Roster,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1600" dirty="0"/>
              <a:t>Managing leave and the relief pools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23490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Hospital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The RMO Unit will try their best to aid with any issues and items such as leave requests, claims are processed quickly</a:t>
            </a:r>
          </a:p>
          <a:p>
            <a:r>
              <a:rPr lang="en-NZ" dirty="0"/>
              <a:t>The RMO Lounge is large, has comfortable lazy boys, sky </a:t>
            </a:r>
            <a:r>
              <a:rPr lang="en-NZ" dirty="0" err="1"/>
              <a:t>tv</a:t>
            </a:r>
            <a:r>
              <a:rPr lang="en-NZ" dirty="0"/>
              <a:t> (including movies and sport) and computers. There is a kitchen with basic facilities and frozen meals are kept here for nights on call.</a:t>
            </a:r>
          </a:p>
          <a:p>
            <a:r>
              <a:rPr lang="en-NZ" dirty="0"/>
              <a:t>There are a number of sleep rooms with beds </a:t>
            </a:r>
          </a:p>
          <a:p>
            <a:r>
              <a:rPr lang="en-NZ" dirty="0"/>
              <a:t>Being a large hospital there are enough staff this means usually not having to give up too many of your evenings/weekends/nights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46597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Clinical Attachments – PGY1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/>
              <a:t>General Medicine</a:t>
            </a:r>
          </a:p>
          <a:p>
            <a:r>
              <a:rPr lang="en-NZ" dirty="0"/>
              <a:t>General Surgery </a:t>
            </a:r>
          </a:p>
          <a:p>
            <a:r>
              <a:rPr lang="en-NZ" dirty="0"/>
              <a:t>Cardiology</a:t>
            </a:r>
          </a:p>
          <a:p>
            <a:r>
              <a:rPr lang="en-NZ" dirty="0"/>
              <a:t>Haematology</a:t>
            </a:r>
          </a:p>
          <a:p>
            <a:r>
              <a:rPr lang="en-NZ" dirty="0"/>
              <a:t>Mental Health</a:t>
            </a:r>
          </a:p>
          <a:p>
            <a:r>
              <a:rPr lang="en-NZ" dirty="0"/>
              <a:t>Orthopaedics</a:t>
            </a:r>
          </a:p>
          <a:p>
            <a:r>
              <a:rPr lang="en-NZ" dirty="0"/>
              <a:t>Paediatric Surgery</a:t>
            </a:r>
          </a:p>
          <a:p>
            <a:r>
              <a:rPr lang="en-NZ" dirty="0"/>
              <a:t>Plastics</a:t>
            </a:r>
          </a:p>
          <a:p>
            <a:r>
              <a:rPr lang="en-NZ" dirty="0"/>
              <a:t>Rehabilitation</a:t>
            </a:r>
          </a:p>
          <a:p>
            <a:r>
              <a:rPr lang="en-NZ" dirty="0"/>
              <a:t>Respiratory</a:t>
            </a:r>
          </a:p>
          <a:p>
            <a:r>
              <a:rPr lang="en-NZ" dirty="0"/>
              <a:t>Urology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34593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Selecting Preferences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3" y="1456508"/>
            <a:ext cx="3304903" cy="3217877"/>
          </a:xfrm>
        </p:spPr>
        <p:txBody>
          <a:bodyPr/>
          <a:lstStyle/>
          <a:p>
            <a:endParaRPr lang="en-NZ" dirty="0"/>
          </a:p>
          <a:p>
            <a:endParaRPr lang="en-NZ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325598"/>
              </p:ext>
            </p:extLst>
          </p:nvPr>
        </p:nvGraphicFramePr>
        <p:xfrm>
          <a:off x="692604" y="1964241"/>
          <a:ext cx="2899410" cy="2661285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861876">
                  <a:extLst>
                    <a:ext uri="{9D8B030D-6E8A-4147-A177-3AD203B41FA5}">
                      <a16:colId xmlns:a16="http://schemas.microsoft.com/office/drawing/2014/main" val="682538337"/>
                    </a:ext>
                  </a:extLst>
                </a:gridCol>
                <a:gridCol w="2037534">
                  <a:extLst>
                    <a:ext uri="{9D8B030D-6E8A-4147-A177-3AD203B41FA5}">
                      <a16:colId xmlns:a16="http://schemas.microsoft.com/office/drawing/2014/main" val="1941135866"/>
                    </a:ext>
                  </a:extLst>
                </a:gridCol>
              </a:tblGrid>
              <a:tr h="248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Ranking</a:t>
                      </a:r>
                      <a:endParaRPr lang="en-N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Clinical Attachment</a:t>
                      </a:r>
                      <a:endParaRPr lang="en-N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303679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ctr"/>
                      <a:endParaRPr lang="en-NZ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Cardiology</a:t>
                      </a:r>
                      <a:endParaRPr lang="en-N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7758658"/>
                  </a:ext>
                </a:extLst>
              </a:tr>
              <a:tr h="248285">
                <a:tc>
                  <a:txBody>
                    <a:bodyPr/>
                    <a:lstStyle/>
                    <a:p>
                      <a:pPr algn="ctr"/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General Medicine</a:t>
                      </a:r>
                      <a:endParaRPr lang="en-N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6359719"/>
                  </a:ext>
                </a:extLst>
              </a:tr>
              <a:tr h="248285">
                <a:tc>
                  <a:txBody>
                    <a:bodyPr/>
                    <a:lstStyle/>
                    <a:p>
                      <a:pPr algn="ctr"/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General Surgery</a:t>
                      </a:r>
                      <a:endParaRPr lang="en-N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2974108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ctr"/>
                      <a:endParaRPr lang="en-NZ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Haematology</a:t>
                      </a:r>
                      <a:endParaRPr lang="en-N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828183"/>
                  </a:ext>
                </a:extLst>
              </a:tr>
              <a:tr h="248285">
                <a:tc>
                  <a:txBody>
                    <a:bodyPr/>
                    <a:lstStyle/>
                    <a:p>
                      <a:pPr algn="ctr"/>
                      <a:endParaRPr lang="en-NZ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Mental Health</a:t>
                      </a:r>
                      <a:endParaRPr lang="en-N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8358245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ctr"/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Orthopaedics</a:t>
                      </a:r>
                      <a:endParaRPr lang="en-N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7540375"/>
                  </a:ext>
                </a:extLst>
              </a:tr>
              <a:tr h="248285">
                <a:tc>
                  <a:txBody>
                    <a:bodyPr/>
                    <a:lstStyle/>
                    <a:p>
                      <a:pPr algn="ctr"/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Plastics</a:t>
                      </a:r>
                      <a:endParaRPr lang="en-N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8580364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ctr"/>
                      <a:endParaRPr lang="en-NZ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Rehabilitation</a:t>
                      </a:r>
                      <a:endParaRPr lang="en-N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8865181"/>
                  </a:ext>
                </a:extLst>
              </a:tr>
              <a:tr h="248285">
                <a:tc>
                  <a:txBody>
                    <a:bodyPr/>
                    <a:lstStyle/>
                    <a:p>
                      <a:pPr algn="ctr"/>
                      <a:endParaRPr lang="en-NZ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Respiratory</a:t>
                      </a:r>
                      <a:endParaRPr lang="en-N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5147198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ctr"/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Urology</a:t>
                      </a:r>
                      <a:endParaRPr lang="en-N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003042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07422" y="1245100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NZ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Clinical Attachments</a:t>
            </a:r>
            <a:endParaRPr lang="en-NZ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NZ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Please indicate in the first column your five most preferred attachments (1-5, with 1 = most preferred).</a:t>
            </a:r>
            <a:endParaRPr lang="en-NZ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299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F1B5AF1888C4B9C0697EA1C016DFA" ma:contentTypeVersion="13" ma:contentTypeDescription="Create a new document." ma:contentTypeScope="" ma:versionID="72f06bc1f0edfb867a5c50354be76948">
  <xsd:schema xmlns:xsd="http://www.w3.org/2001/XMLSchema" xmlns:xs="http://www.w3.org/2001/XMLSchema" xmlns:p="http://schemas.microsoft.com/office/2006/metadata/properties" xmlns:ns3="5a0a49ba-7ca6-40db-86ac-62a0c70775f3" xmlns:ns4="1af352c1-a15a-4db8-815a-4426e4b1091e" targetNamespace="http://schemas.microsoft.com/office/2006/metadata/properties" ma:root="true" ma:fieldsID="913037ff9b5051f07308ffeb22d66b73" ns3:_="" ns4:_="">
    <xsd:import namespace="5a0a49ba-7ca6-40db-86ac-62a0c70775f3"/>
    <xsd:import namespace="1af352c1-a15a-4db8-815a-4426e4b1091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a49ba-7ca6-40db-86ac-62a0c70775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f352c1-a15a-4db8-815a-4426e4b1091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2EB2D6-D122-4426-A6BD-4F27149868C6}">
  <ds:schemaRefs>
    <ds:schemaRef ds:uri="http://purl.org/dc/dcmitype/"/>
    <ds:schemaRef ds:uri="http://purl.org/dc/terms/"/>
    <ds:schemaRef ds:uri="http://purl.org/dc/elements/1.1/"/>
    <ds:schemaRef ds:uri="1af352c1-a15a-4db8-815a-4426e4b1091e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5a0a49ba-7ca6-40db-86ac-62a0c70775f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524E2E7-FACE-474F-9454-FDBBA01EEF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1BC491-276D-4832-B4E2-F86C8136A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0a49ba-7ca6-40db-86ac-62a0c70775f3"/>
    <ds:schemaRef ds:uri="1af352c1-a15a-4db8-815a-4426e4b109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534</Words>
  <Application>Microsoft Office PowerPoint</Application>
  <PresentationFormat>On-screen Show (16:9)</PresentationFormat>
  <Paragraphs>84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Lucida Grande</vt:lpstr>
      <vt:lpstr>Wingdings</vt:lpstr>
      <vt:lpstr>Office Theme</vt:lpstr>
      <vt:lpstr>Welcome to Waikato DHB</vt:lpstr>
      <vt:lpstr>Waikato DHB</vt:lpstr>
      <vt:lpstr>Waikato Fast Facts</vt:lpstr>
      <vt:lpstr>Waikato DHB</vt:lpstr>
      <vt:lpstr>Waikato DHB – PGY1 Teaching</vt:lpstr>
      <vt:lpstr>The RMO Support Service</vt:lpstr>
      <vt:lpstr>Hospital Review</vt:lpstr>
      <vt:lpstr>Clinical Attachments – PGY1 </vt:lpstr>
      <vt:lpstr>Selecting Preferences</vt:lpstr>
      <vt:lpstr>Recruitment Process </vt:lpstr>
      <vt:lpstr>Come !! Join us here</vt:lpstr>
    </vt:vector>
  </TitlesOfParts>
  <Company>Waikato District Health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Template</dc:title>
  <dc:creator>Gabriela Budin Daniel</dc:creator>
  <cp:lastModifiedBy>Khaliah Tapu</cp:lastModifiedBy>
  <cp:revision>78</cp:revision>
  <cp:lastPrinted>2018-08-06T02:26:33Z</cp:lastPrinted>
  <dcterms:created xsi:type="dcterms:W3CDTF">2018-07-25T03:35:30Z</dcterms:created>
  <dcterms:modified xsi:type="dcterms:W3CDTF">2022-04-26T22:40:13Z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0x010100494F1B5AF1888C4B9C0697EA1C016DFA</vt:lpwstr>
  </property>
  <property fmtid="{D5CDD505-2E9C-101B-9397-08002B2CF9AE}" pid="3" name="_ModerationStatus">
    <vt:lpwstr>0</vt:lpwstr>
  </property>
  <property fmtid="{D5CDD505-2E9C-101B-9397-08002B2CF9AE}" pid="4" name="Taxonomy">
    <vt:lpwstr/>
  </property>
</Properties>
</file>